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sldIdLst>
    <p:sldId id="573" r:id="rId2"/>
    <p:sldId id="791" r:id="rId3"/>
    <p:sldId id="803" r:id="rId4"/>
    <p:sldId id="802" r:id="rId5"/>
    <p:sldId id="804" r:id="rId6"/>
    <p:sldId id="801" r:id="rId7"/>
    <p:sldId id="632" r:id="rId8"/>
    <p:sldId id="808" r:id="rId9"/>
    <p:sldId id="652" r:id="rId10"/>
    <p:sldId id="718" r:id="rId11"/>
    <p:sldId id="809" r:id="rId12"/>
    <p:sldId id="811" r:id="rId13"/>
    <p:sldId id="725" r:id="rId14"/>
    <p:sldId id="810" r:id="rId15"/>
    <p:sldId id="812" r:id="rId16"/>
    <p:sldId id="805" r:id="rId17"/>
    <p:sldId id="785" r:id="rId18"/>
    <p:sldId id="677" r:id="rId19"/>
    <p:sldId id="678" r:id="rId20"/>
    <p:sldId id="719" r:id="rId21"/>
    <p:sldId id="734" r:id="rId22"/>
    <p:sldId id="798" r:id="rId23"/>
    <p:sldId id="799" r:id="rId24"/>
    <p:sldId id="764" r:id="rId25"/>
    <p:sldId id="807" r:id="rId26"/>
    <p:sldId id="806" r:id="rId27"/>
    <p:sldId id="800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17" autoAdjust="0"/>
  </p:normalViewPr>
  <p:slideViewPr>
    <p:cSldViewPr snapToGrid="0">
      <p:cViewPr>
        <p:scale>
          <a:sx n="75" d="100"/>
          <a:sy n="75" d="100"/>
        </p:scale>
        <p:origin x="413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D2203-0DF4-471C-B0A4-FB5066B8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7316AE-B707-0F63-E249-BAA88FD6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23B65D7-54E9-FBF4-C09F-2B7840696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C5A21B-6A8C-D277-173F-7B8A79110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26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A29E6-4F4A-B213-B8A3-C32504B0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A96546-CFB3-9B90-9B96-A0FDB706A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FA68CC-A997-8BF2-5AC5-C3AB5AFDB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E2578A-6E20-1E58-300A-4B3C19AC3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54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398F-DC45-CA54-45DC-961755BC0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159C2E-3ED6-30FC-028A-9369E091E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E6EBC79-F8FE-1DF0-3511-B7E6A1884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B0586E-4644-710E-F893-344D98BB3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28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A1E4F-A242-1E86-445B-6B863F9A3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D11F40-D36F-4D91-A472-085D81EE1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7231F7-F2D1-3D9B-17D7-802465417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50447B-BACC-6330-715D-9ED09E888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5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0FC1-1B3E-D342-521F-9DCB3E50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BE54C8-AF4C-2137-4A21-A63766FA8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3F01A5-926E-C791-1F86-E8EAB09C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941ADD-510A-07EC-8C8E-626005FFF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7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456E-E34D-C659-2B8A-EB7BC676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FFEB5F-445C-18BD-1AEA-9C0F98CFE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B9AE5A-E935-A63A-D0B3-FE4A1523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C4B53-10BA-2341-850B-B70FCC3D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22E9-22FA-A1CA-321B-54C59D8C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9BBA30-11F7-3E8E-CEDE-E44FF588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3221F17-8890-437C-3B2F-64CC0DFF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27A979-5D2F-C666-A9CB-9E454A815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22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E802-532F-D098-8F9F-90D625F8D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488C02-ABAE-B1AE-9918-7E5373C1A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F30803-8C6D-77D0-28D3-A2E952E8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0E89C3-E369-23C5-F403-23A1D6512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3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2/7/2025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2/7/2025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2/7/2025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2/7/2025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2/7/2025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2/7/2025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4.wdp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s41598-023-33866-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AVNRT project: recap of results</a:t>
            </a:r>
          </a:p>
          <a:p>
            <a:r>
              <a:rPr lang="en-US" sz="440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715768"/>
                <a:ext cx="3810333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4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TM2: single period of length T=0.05 seconds of a complex-shaped wave.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200" b="1" dirty="0"/>
                  <a:t>Cross-correlation</a:t>
                </a:r>
                <a:r>
                  <a:rPr lang="en-GB" sz="1200" dirty="0"/>
                  <a:t> </a:t>
                </a:r>
                <a:r>
                  <a:rPr lang="en-GB" sz="1200" b="1" dirty="0"/>
                  <a:t>signal</a:t>
                </a:r>
                <a:r>
                  <a:rPr lang="en-GB" sz="1200" dirty="0"/>
                  <a:t> was computed:</a:t>
                </a:r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200" b="0" dirty="0"/>
              </a:p>
              <a:p>
                <a:pPr marL="0" indent="0">
                  <a:buNone/>
                </a:pPr>
                <a:r>
                  <a:rPr lang="en-GB" sz="1200" dirty="0"/>
                  <a:t>Where both </a:t>
                </a:r>
                <a:r>
                  <a:rPr lang="en-GB" sz="1200" b="1" dirty="0"/>
                  <a:t>roving trace and template were normalised.</a:t>
                </a:r>
                <a:endParaRPr lang="en-GB" sz="1200" dirty="0"/>
              </a:p>
              <a:p>
                <a:pPr marL="0" indent="0">
                  <a:buNone/>
                </a:pPr>
                <a:endParaRPr lang="en-GB" sz="900" dirty="0"/>
              </a:p>
              <a:p>
                <a:pPr>
                  <a:buFont typeface="+mj-lt"/>
                  <a:buAutoNum type="arabicPeriod"/>
                </a:pPr>
                <a:endParaRPr lang="en-GB" sz="400" dirty="0"/>
              </a:p>
              <a:p>
                <a:pPr marL="0" indent="0">
                  <a:buNone/>
                </a:pPr>
                <a:endParaRPr lang="en-GB" sz="12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715768"/>
                <a:ext cx="3810333" cy="3502152"/>
              </a:xfrm>
              <a:blipFill>
                <a:blip r:embed="rId3"/>
                <a:stretch>
                  <a:fillRect l="-319" t="-87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484" y="2259330"/>
            <a:ext cx="4073486" cy="30551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4817" y="2259330"/>
            <a:ext cx="4073485" cy="3055114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A58B5EE-51D9-D0F2-070A-5D6689B2B0E6}"/>
              </a:ext>
            </a:extLst>
          </p:cNvPr>
          <p:cNvSpPr/>
          <p:nvPr/>
        </p:nvSpPr>
        <p:spPr>
          <a:xfrm>
            <a:off x="410804" y="1543556"/>
            <a:ext cx="3897028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  <a:p>
            <a:r>
              <a:rPr lang="en-GB" sz="1400" b="1" dirty="0">
                <a:solidFill>
                  <a:schemeClr val="tx1"/>
                </a:solidFill>
              </a:rPr>
              <a:t>E.g., </a:t>
            </a:r>
            <a:r>
              <a:rPr lang="en-GB" sz="1400" dirty="0">
                <a:solidFill>
                  <a:schemeClr val="tx1"/>
                </a:solidFill>
              </a:rPr>
              <a:t>indifferent signals have simple and biphasic shape, while effective ones have complex and multiphasic shapes</a:t>
            </a:r>
            <a:endParaRPr lang="en-GB" sz="16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F399-9425-2EC3-2C71-E63E6FBB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68F69-CC65-3298-D6C2-47E12412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B37A1A-C3D7-FAF0-9001-CAA50DB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36B6EF0-0DCC-8C1A-2490-47096BED6DD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5906599-C3D3-F5EB-B1C6-B9BC2C6E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47" y="1493781"/>
            <a:ext cx="4053841" cy="4747457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For each template the following features were defined directly onto the cross-correlation signal:</a:t>
            </a:r>
          </a:p>
          <a:p>
            <a:r>
              <a:rPr lang="en-GB" sz="1600" dirty="0"/>
              <a:t>Maximum value</a:t>
            </a:r>
          </a:p>
          <a:p>
            <a:r>
              <a:rPr lang="en-GB" sz="1600" dirty="0"/>
              <a:t>Maximum time position</a:t>
            </a:r>
          </a:p>
          <a:p>
            <a:r>
              <a:rPr lang="en-GB" sz="1600" dirty="0"/>
              <a:t>Energy of cross correlated signal</a:t>
            </a:r>
            <a:endParaRPr lang="en-GB" sz="1400" dirty="0"/>
          </a:p>
          <a:p>
            <a:pPr marL="0" indent="0">
              <a:buNone/>
            </a:pPr>
            <a:endParaRPr lang="en-GB" sz="1050" dirty="0"/>
          </a:p>
          <a:p>
            <a:pPr>
              <a:buFont typeface="+mj-lt"/>
              <a:buAutoNum type="arabicPeriod"/>
            </a:pPr>
            <a:endParaRPr lang="en-GB" sz="600" dirty="0"/>
          </a:p>
          <a:p>
            <a:pPr marL="0" indent="0">
              <a:buNone/>
            </a:pPr>
            <a:endParaRPr lang="en-GB" sz="1600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898900C-3E36-3976-5898-20D0BD3087BE}"/>
              </a:ext>
            </a:extLst>
          </p:cNvPr>
          <p:cNvGrpSpPr/>
          <p:nvPr/>
        </p:nvGrpSpPr>
        <p:grpSpPr>
          <a:xfrm>
            <a:off x="5508962" y="149378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F4711DA1-5B16-9876-78C4-8F3978A48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DA345AC8-1D86-EBE6-99C5-445300C871B3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4B3C3CF0-7B90-09BF-BCD9-4E839148DE64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973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FA5E-3AAC-17B4-88A1-79397CF69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9AFC1-8146-B369-D712-D34790F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TM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23995-E039-3604-E1C0-0DBB1DD5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6ECD193-1C53-D18E-1AF6-B20B98F23981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DEB5DBB-0C7A-286B-D910-6A9ED0F2F260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51D9DB95-B5ED-D11B-923A-D4D2B5416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BAC4EAF8-CC97-678F-C916-9277C6AD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56E5701-64B2-0869-C2CE-0756AD89C4C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Cross correlation</a:t>
            </a:r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 peak value and time (TM1)</a:t>
            </a:r>
          </a:p>
        </p:txBody>
      </p:sp>
      <p:pic>
        <p:nvPicPr>
          <p:cNvPr id="3" name="Immagine 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DDA5F3B-40F9-C8F1-9E39-F77A15BD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119838" y="2534946"/>
            <a:ext cx="4316243" cy="2693052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F8F04CAB-3DF4-0A82-6831-D90BB5B302F4}"/>
              </a:ext>
            </a:extLst>
          </p:cNvPr>
          <p:cNvSpPr/>
          <p:nvPr/>
        </p:nvSpPr>
        <p:spPr>
          <a:xfrm>
            <a:off x="1847956" y="408586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A54D952-E6EC-A7C2-9173-5460B762207A}"/>
              </a:ext>
            </a:extLst>
          </p:cNvPr>
          <p:cNvSpPr/>
          <p:nvPr/>
        </p:nvSpPr>
        <p:spPr>
          <a:xfrm>
            <a:off x="5292196" y="2970294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C28C8D2-E4E1-E881-1154-1AB3DC5D8018}"/>
              </a:ext>
            </a:extLst>
          </p:cNvPr>
          <p:cNvSpPr/>
          <p:nvPr/>
        </p:nvSpPr>
        <p:spPr>
          <a:xfrm>
            <a:off x="9147916" y="35981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74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4" y="2915215"/>
                <a:ext cx="4245865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dirty="0"/>
                  <a:t>The aim of the analysis is </a:t>
                </a:r>
                <a:r>
                  <a:rPr lang="en-GB" sz="1400" b="1" dirty="0"/>
                  <a:t>finding if signals have different time-frequency behaviours across classes</a:t>
                </a:r>
                <a:r>
                  <a:rPr lang="en-GB" sz="1400" dirty="0"/>
                  <a:t> by analysing Shor time Fourier Transformation.</a:t>
                </a:r>
              </a:p>
              <a:p>
                <a:pPr marL="0" indent="0">
                  <a:buNone/>
                </a:pPr>
                <a:r>
                  <a:rPr lang="en-GB" sz="1400" b="1" dirty="0"/>
                  <a:t>STFT is defined </a:t>
                </a:r>
                <a:r>
                  <a:rPr lang="en-GB" sz="14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  <a:p>
                <a:pPr marL="0" indent="0">
                  <a:buNone/>
                </a:pPr>
                <a:r>
                  <a:rPr lang="en-GB" sz="14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4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4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4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4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4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400" dirty="0">
                    <a:solidFill>
                      <a:schemeClr val="tx1"/>
                    </a:solidFill>
                  </a:rPr>
                  <a:t>.</a:t>
                </a:r>
                <a:endParaRPr lang="en-GB" sz="14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4" y="2915215"/>
                <a:ext cx="4245865" cy="2882081"/>
              </a:xfrm>
              <a:blipFill>
                <a:blip r:embed="rId3"/>
                <a:stretch>
                  <a:fillRect l="-430" t="-1057" r="-71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800D292-C3B8-F9CC-B219-CF06E6E6BBEC}"/>
              </a:ext>
            </a:extLst>
          </p:cNvPr>
          <p:cNvSpPr/>
          <p:nvPr/>
        </p:nvSpPr>
        <p:spPr>
          <a:xfrm>
            <a:off x="410804" y="1543556"/>
            <a:ext cx="3897028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739DB-8358-DE71-8319-5D769C99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171BF-12BB-0725-8F62-BBAE31FB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0E3F5-6FAE-196B-FE99-98FEE5E8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E082C32-2BE2-CF42-608E-09711A2F677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05E37F3-DA39-E9D0-650E-1B09F3D3F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1" y="1470463"/>
            <a:ext cx="4245865" cy="4747457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dirty="0"/>
              <a:t>Power</a:t>
            </a:r>
            <a:r>
              <a:rPr lang="en-GB" sz="1400" dirty="0"/>
              <a:t> </a:t>
            </a:r>
            <a:r>
              <a:rPr lang="en-GB" sz="1400" b="1" dirty="0"/>
              <a:t>features</a:t>
            </a:r>
            <a:r>
              <a:rPr lang="en-GB" sz="1400" dirty="0"/>
              <a:t> were defined dividing each active area detected into three sub-bands:</a:t>
            </a:r>
          </a:p>
          <a:p>
            <a:r>
              <a:rPr lang="en-GB" sz="1400" b="1" dirty="0">
                <a:solidFill>
                  <a:srgbClr val="002060"/>
                </a:solidFill>
              </a:rPr>
              <a:t>low frequency </a:t>
            </a:r>
            <a:r>
              <a:rPr lang="en-GB" sz="1400" dirty="0">
                <a:solidFill>
                  <a:srgbClr val="002060"/>
                </a:solidFill>
              </a:rPr>
              <a:t>sub-band: </a:t>
            </a:r>
            <a:r>
              <a:rPr lang="en-GB" sz="1400" b="1" dirty="0">
                <a:solidFill>
                  <a:srgbClr val="002060"/>
                </a:solidFill>
              </a:rPr>
              <a:t>0-75 Hz</a:t>
            </a:r>
          </a:p>
          <a:p>
            <a:r>
              <a:rPr lang="en-GB" sz="1400" b="1" dirty="0">
                <a:solidFill>
                  <a:schemeClr val="accent2">
                    <a:lumMod val="75000"/>
                  </a:schemeClr>
                </a:solidFill>
              </a:rPr>
              <a:t>medium frequency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</a:rPr>
              <a:t>sub-band: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</a:rPr>
              <a:t>75-150 Hz</a:t>
            </a:r>
          </a:p>
          <a:p>
            <a:r>
              <a:rPr lang="en-GB" sz="1400" b="1" dirty="0">
                <a:solidFill>
                  <a:srgbClr val="FF0000"/>
                </a:solidFill>
              </a:rPr>
              <a:t>high frequency </a:t>
            </a:r>
            <a:r>
              <a:rPr lang="en-GB" sz="1400" dirty="0">
                <a:solidFill>
                  <a:srgbClr val="FF0000"/>
                </a:solidFill>
              </a:rPr>
              <a:t>sub-band: </a:t>
            </a:r>
            <a:r>
              <a:rPr lang="en-GB" sz="1400" b="1" dirty="0">
                <a:solidFill>
                  <a:srgbClr val="FF0000"/>
                </a:solidFill>
              </a:rPr>
              <a:t>150-350 Hz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Then, for each active area and into each sub-band the following features were defined:</a:t>
            </a:r>
          </a:p>
          <a:p>
            <a:r>
              <a:rPr lang="en-GB" sz="1400" dirty="0"/>
              <a:t>Average power (average of pixels)</a:t>
            </a:r>
          </a:p>
          <a:p>
            <a:r>
              <a:rPr lang="en-GB" sz="1400" dirty="0"/>
              <a:t>Maximum power (maximum pixel value)</a:t>
            </a:r>
          </a:p>
          <a:p>
            <a:r>
              <a:rPr lang="en-GB" sz="1400" dirty="0"/>
              <a:t>Minium power (minimum pixel value)</a:t>
            </a:r>
          </a:p>
          <a:p>
            <a:r>
              <a:rPr lang="en-GB" sz="1400" dirty="0"/>
              <a:t>Standard deviation of power values (pixels)</a:t>
            </a:r>
          </a:p>
        </p:txBody>
      </p:sp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4E80920-F08A-DD26-691D-76BFDD59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2596AC6-59E5-437D-A75B-EB319C563C2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DC45B3F-0D45-E556-E310-0FE71A32E753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B5D5F27-EBA6-3303-C9BF-09DCFE6DFAD1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7F65DA-73B0-2097-F67F-E397136639AB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EC1640-9D96-DB60-EC65-DC40B45F95B9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CD96AF4-0B85-2ABC-843B-DCF5243E7EB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10D8BC3-534D-467B-1A1A-9F99F255B6D3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D437E7F-40CD-AB13-8170-46518EE6F1E0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784DD7B-7ACF-E7A8-4503-326FC42CDD64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E8E8-3E7A-2DAF-E7D5-D3036866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2D3D3-9940-5C75-2610-9036B3C4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1584DF-205C-4D39-6880-8E370644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212DBC4-BBAC-7659-8568-F26BF8C8E7D4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CCB51191-5184-1D40-21C2-C918F39C7BD7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379B92A9-4658-F6AE-82FA-FEBBAB6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395C2FAA-BB63-BD95-0898-3D104CF83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07B29E2-128F-AA71-ADFA-9E9385D3229B}"/>
              </a:ext>
            </a:extLst>
          </p:cNvPr>
          <p:cNvSpPr/>
          <p:nvPr/>
        </p:nvSpPr>
        <p:spPr>
          <a:xfrm>
            <a:off x="5498974" y="1711496"/>
            <a:ext cx="554697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First active area HF sub-band: average and maximum power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Immagine 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0707C8BD-902C-91A3-5215-073977146E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175627" y="2327865"/>
            <a:ext cx="4399071" cy="2914696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A79C665-AFBC-2335-13B9-7677972028EB}"/>
              </a:ext>
            </a:extLst>
          </p:cNvPr>
          <p:cNvSpPr/>
          <p:nvPr/>
        </p:nvSpPr>
        <p:spPr>
          <a:xfrm>
            <a:off x="1622555" y="2718125"/>
            <a:ext cx="315781" cy="50433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F90363F-ADB0-E29C-9C3B-BDA87D87CD6F}"/>
              </a:ext>
            </a:extLst>
          </p:cNvPr>
          <p:cNvSpPr/>
          <p:nvPr/>
        </p:nvSpPr>
        <p:spPr>
          <a:xfrm>
            <a:off x="1727158" y="3067263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5BD501A4-4971-44A4-D827-41EA071A21D3}"/>
              </a:ext>
            </a:extLst>
          </p:cNvPr>
          <p:cNvSpPr/>
          <p:nvPr/>
        </p:nvSpPr>
        <p:spPr>
          <a:xfrm>
            <a:off x="7321754" y="4234647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595E26B-D399-120B-FAB2-74D376E50F99}"/>
              </a:ext>
            </a:extLst>
          </p:cNvPr>
          <p:cNvSpPr/>
          <p:nvPr/>
        </p:nvSpPr>
        <p:spPr>
          <a:xfrm>
            <a:off x="11045952" y="4893015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 animBg="1"/>
      <p:bldP spid="6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4DD7-C24C-34AD-AE0C-A7036C0F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F5742-A7A6-EC46-E576-50DD165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43DA1-2BB4-8906-7483-2B77F0AF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5E7FD7-557F-AC35-FEB2-26EAD427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r>
              <a:rPr lang="en-US" sz="1600" dirty="0"/>
              <a:t>Literature inspired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87 features, a dataset of 56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2558" y="1429612"/>
            <a:ext cx="5332188" cy="484317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FE04909-572B-162B-FC4F-93D9E60BEB3E}"/>
              </a:ext>
            </a:extLst>
          </p:cNvPr>
          <p:cNvSpPr/>
          <p:nvPr/>
        </p:nvSpPr>
        <p:spPr>
          <a:xfrm>
            <a:off x="6096000" y="1458639"/>
            <a:ext cx="1605915" cy="1632034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96C44DA-7D25-C035-3773-6960B02838A7}"/>
              </a:ext>
            </a:extLst>
          </p:cNvPr>
          <p:cNvSpPr/>
          <p:nvPr/>
        </p:nvSpPr>
        <p:spPr>
          <a:xfrm>
            <a:off x="7701915" y="3090673"/>
            <a:ext cx="325755" cy="33832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C884E7E-D539-8EA5-7351-01A3AE709EC3}"/>
              </a:ext>
            </a:extLst>
          </p:cNvPr>
          <p:cNvSpPr/>
          <p:nvPr/>
        </p:nvSpPr>
        <p:spPr>
          <a:xfrm>
            <a:off x="8027670" y="3429000"/>
            <a:ext cx="2305050" cy="2286000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294F63C-874E-7B37-72E0-8D4D99F3FD1B}"/>
              </a:ext>
            </a:extLst>
          </p:cNvPr>
          <p:cNvSpPr/>
          <p:nvPr/>
        </p:nvSpPr>
        <p:spPr>
          <a:xfrm>
            <a:off x="10332720" y="5715000"/>
            <a:ext cx="96520" cy="12609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489088" y="4071380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276738" y="4032106"/>
            <a:ext cx="3712445" cy="1958959"/>
            <a:chOff x="2276738" y="4032106"/>
            <a:chExt cx="3712445" cy="195895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4588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276738" y="4363988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3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276738" y="4051743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125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Four</a:t>
            </a:r>
            <a:r>
              <a:rPr lang="en-US" sz="160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Aim: assess if a KB classifier can meet the problem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48A5439-D81D-0F8F-C0FC-AE1F240741B3}"/>
              </a:ext>
            </a:extLst>
          </p:cNvPr>
          <p:cNvSpPr/>
          <p:nvPr/>
        </p:nvSpPr>
        <p:spPr>
          <a:xfrm>
            <a:off x="772541" y="2988450"/>
            <a:ext cx="3939771" cy="37335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/>
              <a:t>Feature extraction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E52E6C47-E6D4-B036-19B1-9F501B162126}"/>
              </a:ext>
            </a:extLst>
          </p:cNvPr>
          <p:cNvSpPr/>
          <p:nvPr/>
        </p:nvSpPr>
        <p:spPr>
          <a:xfrm>
            <a:off x="2620402" y="3421034"/>
            <a:ext cx="231753" cy="45428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F427C-5B45-FC03-5475-71504329397A}"/>
              </a:ext>
            </a:extLst>
          </p:cNvPr>
          <p:cNvGrpSpPr/>
          <p:nvPr/>
        </p:nvGrpSpPr>
        <p:grpSpPr>
          <a:xfrm>
            <a:off x="7479690" y="1502864"/>
            <a:ext cx="3533585" cy="2068155"/>
            <a:chOff x="269748" y="2697378"/>
            <a:chExt cx="6121400" cy="3808616"/>
          </a:xfrm>
        </p:grpSpPr>
        <p:pic>
          <p:nvPicPr>
            <p:cNvPr id="48" name="Immagine 4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978620A8-DABC-BA0F-D5A5-969BFCD3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9BA81248-FAA9-30CC-2EC9-71C9F0C90612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07CFD84B-5EA7-3DCB-3899-BD709803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6C350C5-F529-EC20-611D-1EB33DFC5711}"/>
              </a:ext>
            </a:extLst>
          </p:cNvPr>
          <p:cNvGrpSpPr/>
          <p:nvPr/>
        </p:nvGrpSpPr>
        <p:grpSpPr>
          <a:xfrm>
            <a:off x="7479690" y="1502863"/>
            <a:ext cx="3533530" cy="2068155"/>
            <a:chOff x="269748" y="2697378"/>
            <a:chExt cx="6121400" cy="3808616"/>
          </a:xfrm>
        </p:grpSpPr>
        <p:pic>
          <p:nvPicPr>
            <p:cNvPr id="61" name="Immagine 6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67C2EAEB-8BF2-90C8-D7B9-8C3622AB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18CDE0E9-78F2-FEDE-1092-287B7DB106F1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1F09C345-9C91-06B3-6AB6-E73C8D47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023876" y="2677933"/>
            <a:ext cx="14914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302858" y="2179320"/>
            <a:ext cx="0" cy="83437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053705" y="2724518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346673" y="2071025"/>
            <a:ext cx="89481" cy="8779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0FE199B-0164-99D1-4F16-C5F4BF931FD2}"/>
              </a:ext>
            </a:extLst>
          </p:cNvPr>
          <p:cNvGrpSpPr/>
          <p:nvPr/>
        </p:nvGrpSpPr>
        <p:grpSpPr>
          <a:xfrm>
            <a:off x="7479690" y="3648178"/>
            <a:ext cx="3968598" cy="2569742"/>
            <a:chOff x="6924768" y="2255650"/>
            <a:chExt cx="4587528" cy="3191543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AF1E80F-4CB8-CFB1-7484-B2FF7A9FFB4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4768" y="2255650"/>
              <a:ext cx="4587528" cy="3191543"/>
            </a:xfrm>
            <a:prstGeom prst="rect">
              <a:avLst/>
            </a:prstGeom>
          </p:spPr>
        </p:pic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8620E6E0-AA7B-EC48-7E67-39EFE362B870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7" y="4710092"/>
              <a:ext cx="3476389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D8E9C2F-2120-1FBC-1A26-71875219B00A}"/>
              </a:ext>
            </a:extLst>
          </p:cNvPr>
          <p:cNvGrpSpPr/>
          <p:nvPr/>
        </p:nvGrpSpPr>
        <p:grpSpPr>
          <a:xfrm>
            <a:off x="7479689" y="3648176"/>
            <a:ext cx="3968597" cy="2569743"/>
            <a:chOff x="6595716" y="3723723"/>
            <a:chExt cx="3533585" cy="262304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C6E2912-2D1F-D327-3ABD-F5AD7CC2B77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5716" y="3723723"/>
              <a:ext cx="3533585" cy="2623049"/>
            </a:xfrm>
            <a:prstGeom prst="rect">
              <a:avLst/>
            </a:prstGeom>
          </p:spPr>
        </p:pic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B2C48EA6-DD3C-AC9F-5113-4F02142FD956}"/>
                </a:ext>
              </a:extLst>
            </p:cNvPr>
            <p:cNvCxnSpPr>
              <a:cxnSpLocks/>
            </p:cNvCxnSpPr>
            <p:nvPr/>
          </p:nvCxnSpPr>
          <p:spPr>
            <a:xfrm>
              <a:off x="7057194" y="5581769"/>
              <a:ext cx="2726886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Comments on confusion matrix and metrics:</a:t>
            </a:r>
          </a:p>
          <a:p>
            <a:r>
              <a:rPr lang="en-US" sz="1600" dirty="0"/>
              <a:t>Indifferent signals have good performance</a:t>
            </a:r>
          </a:p>
          <a:p>
            <a:r>
              <a:rPr lang="en-US" sz="1600" dirty="0"/>
              <a:t>Effective signals suffer of bad precision but sufficient recall </a:t>
            </a:r>
          </a:p>
          <a:p>
            <a:r>
              <a:rPr lang="en-US" sz="1600" dirty="0"/>
              <a:t>Dangerous signals suffer of both low precision and recall</a:t>
            </a:r>
          </a:p>
          <a:p>
            <a:endParaRPr lang="en-US" sz="1600" dirty="0"/>
          </a:p>
          <a:p>
            <a:r>
              <a:rPr lang="en-US" sz="1600" dirty="0"/>
              <a:t>There are 11 dangerous signals classified as effective (very critical scenario)</a:t>
            </a:r>
          </a:p>
          <a:p>
            <a:r>
              <a:rPr lang="en-US" sz="1600" dirty="0"/>
              <a:t>There are 44 indifferent signals recognized as dangerous (acceptable scenario) </a:t>
            </a:r>
          </a:p>
          <a:p>
            <a:r>
              <a:rPr lang="en-US" sz="160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135289" y="2743310"/>
            <a:ext cx="2380311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B80FB1C-AA5F-FDD6-590F-F5C1FE57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7237337" y="1405676"/>
            <a:ext cx="3745956" cy="91543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9539575-1D28-D22D-C201-F5098640279F}"/>
              </a:ext>
            </a:extLst>
          </p:cNvPr>
          <p:cNvSpPr/>
          <p:nvPr/>
        </p:nvSpPr>
        <p:spPr>
          <a:xfrm>
            <a:off x="7738715" y="2530941"/>
            <a:ext cx="274320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Feature extraction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908" y="3201426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70" y="3135583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388" y="3113378"/>
            <a:ext cx="1149448" cy="10673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CF767-38A9-8235-860D-2B613F663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11411" r="18508" b="248"/>
          <a:stretch/>
        </p:blipFill>
        <p:spPr>
          <a:xfrm>
            <a:off x="7361670" y="4952796"/>
            <a:ext cx="1453896" cy="1327855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8564670" y="4384578"/>
            <a:ext cx="109129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LOPOCV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87878" y="1530210"/>
            <a:ext cx="4581920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Tree different machine learning models were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Tree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simple and fully explainable, is similar to the knowledge-based approach</a:t>
            </a: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Multinomial</a:t>
            </a:r>
            <a:r>
              <a:rPr lang="en-US" sz="1200" dirty="0"/>
              <a:t>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: simple and interpretable, provides a probabilistic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Support</a:t>
            </a:r>
            <a:r>
              <a:rPr lang="en-US" sz="1200" dirty="0"/>
              <a:t> </a:t>
            </a:r>
            <a:r>
              <a:rPr lang="en-US" sz="1200" b="1" dirty="0"/>
              <a:t>vector</a:t>
            </a:r>
            <a:r>
              <a:rPr lang="en-US" sz="1200" dirty="0"/>
              <a:t> </a:t>
            </a:r>
            <a:r>
              <a:rPr lang="en-US" sz="1200" b="1" dirty="0"/>
              <a:t>machine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less simple and hardly interpretable, capture nonlinear relationships and separability of classes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Models were validated using Leave One Patient Out cross validation and classification metrics, together with feature importance, were computed.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i="1" dirty="0"/>
              <a:t>Each model were first built onto the whole feature set, then reduced to the optimal feature subset (reported results)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694" y="4952796"/>
            <a:ext cx="2277093" cy="1229504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39E2636E-4473-563F-2DBF-3ACA831EDBB4}"/>
              </a:ext>
            </a:extLst>
          </p:cNvPr>
          <p:cNvSpPr/>
          <p:nvPr/>
        </p:nvSpPr>
        <p:spPr>
          <a:xfrm>
            <a:off x="9038694" y="23278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25FBBD05-0BD7-322A-D880-00AB58E73300}"/>
              </a:ext>
            </a:extLst>
          </p:cNvPr>
          <p:cNvSpPr/>
          <p:nvPr/>
        </p:nvSpPr>
        <p:spPr>
          <a:xfrm>
            <a:off x="9038694" y="2944304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9038694" y="4181683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Comments on confusion matrix and metrics:</a:t>
            </a:r>
          </a:p>
          <a:p>
            <a:r>
              <a:rPr lang="en-US" sz="1050" dirty="0"/>
              <a:t>Indifferent signals have good performance</a:t>
            </a:r>
          </a:p>
          <a:p>
            <a:r>
              <a:rPr lang="en-US" sz="1050" dirty="0"/>
              <a:t>Effective signals suffer of bad precision and low recall</a:t>
            </a:r>
          </a:p>
          <a:p>
            <a:r>
              <a:rPr lang="en-US" sz="1050" dirty="0"/>
              <a:t>Dangerous signals suffer of both low precision and recall</a:t>
            </a:r>
          </a:p>
          <a:p>
            <a:endParaRPr lang="en-US" sz="1050" dirty="0"/>
          </a:p>
          <a:p>
            <a:r>
              <a:rPr lang="en-US" sz="1050" dirty="0"/>
              <a:t>9 dangerous signals classified as effective (very critical scenario)</a:t>
            </a:r>
          </a:p>
          <a:p>
            <a:r>
              <a:rPr lang="en-US" sz="1050" dirty="0"/>
              <a:t>70 effective signals recognized as indifferent (risky scenario)</a:t>
            </a:r>
          </a:p>
          <a:p>
            <a:r>
              <a:rPr lang="en-US" sz="1050" dirty="0"/>
              <a:t>51 indifferent signals recognized as dangerous (acceptable scenario) </a:t>
            </a:r>
          </a:p>
          <a:p>
            <a:r>
              <a:rPr lang="en-US" sz="1050" dirty="0"/>
              <a:t>21 dangerous signals classified as indifferent (risky scenario)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/>
              <a:t>Cross entropy impurity measure</a:t>
            </a:r>
          </a:p>
          <a:p>
            <a:r>
              <a:rPr lang="en-US" sz="1100" i="1" dirty="0"/>
              <a:t>Depth tuned on weighted f1-score</a:t>
            </a:r>
          </a:p>
          <a:p>
            <a:pPr marL="0" indent="0">
              <a:buNone/>
            </a:pPr>
            <a:endParaRPr lang="en-US" sz="11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Despite the good number of effective and dangerous signals correctly identified, there are: </a:t>
            </a:r>
          </a:p>
          <a:p>
            <a:pPr lvl="1"/>
            <a:r>
              <a:rPr lang="en-US" sz="1200" dirty="0"/>
              <a:t>8 dangerous signals recognized as effective (unacceptable) </a:t>
            </a:r>
          </a:p>
          <a:p>
            <a:pPr lvl="1"/>
            <a:r>
              <a:rPr lang="en-US" sz="1200" dirty="0"/>
              <a:t>175 effective signals predicted as indifferent (as done by the knowledge-based classifier)</a:t>
            </a:r>
          </a:p>
          <a:p>
            <a:pPr lvl="1"/>
            <a:r>
              <a:rPr lang="en-US" sz="1200" dirty="0"/>
              <a:t>71 dangerous signals recognized as indifferent (acceptable)</a:t>
            </a:r>
          </a:p>
          <a:p>
            <a:pPr lvl="1"/>
            <a:r>
              <a:rPr lang="en-US" sz="1200" dirty="0"/>
              <a:t>20 indifferent signals recognized as dangerous (risky)</a:t>
            </a:r>
          </a:p>
          <a:p>
            <a:pPr lvl="1"/>
            <a:endParaRPr lang="en-US" sz="900" dirty="0"/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Multinomial classification</a:t>
            </a:r>
          </a:p>
          <a:p>
            <a:r>
              <a:rPr lang="en-US" sz="1200" i="1" dirty="0"/>
              <a:t>1000 maximum iterations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Comments on confusion matrix and metrics:</a:t>
            </a:r>
          </a:p>
          <a:p>
            <a:r>
              <a:rPr lang="en-US" sz="1200" dirty="0"/>
              <a:t>Performance overall improves:</a:t>
            </a:r>
          </a:p>
          <a:p>
            <a:pPr lvl="1"/>
            <a:r>
              <a:rPr lang="en-US" sz="1200" dirty="0"/>
              <a:t>Highest f1-score levels</a:t>
            </a:r>
          </a:p>
          <a:p>
            <a:pPr lvl="1"/>
            <a:r>
              <a:rPr lang="en-US" sz="1200" dirty="0"/>
              <a:t>Still a considerable number of misclassified signals into each class</a:t>
            </a:r>
          </a:p>
          <a:p>
            <a:r>
              <a:rPr lang="en-US" sz="1200" dirty="0"/>
              <a:t>Lowest number of dangerous signals classified as effective</a:t>
            </a:r>
          </a:p>
          <a:p>
            <a:endParaRPr lang="en-US" sz="12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Gaussian kernel</a:t>
            </a:r>
          </a:p>
          <a:p>
            <a:r>
              <a:rPr lang="en-US" sz="1200" i="1" dirty="0"/>
              <a:t>C value tuned on f1-score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comparison: </a:t>
            </a:r>
            <a:r>
              <a:rPr lang="en-US" sz="3600" dirty="0" err="1"/>
              <a:t>perfomance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83270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898" y="2134747"/>
            <a:ext cx="2954840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36693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444413" y="1550198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299351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34375"/>
            <a:ext cx="2894453" cy="23448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44413" y="4468925"/>
            <a:ext cx="227678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28366" r="-1226" b="19406"/>
          <a:stretch/>
        </p:blipFill>
        <p:spPr>
          <a:xfrm>
            <a:off x="3475816" y="4423260"/>
            <a:ext cx="2301322" cy="99921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6" r="17456" b="18018"/>
          <a:stretch/>
        </p:blipFill>
        <p:spPr>
          <a:xfrm>
            <a:off x="6489926" y="4417712"/>
            <a:ext cx="2292750" cy="1037587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31543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4" y="2137542"/>
            <a:ext cx="2890427" cy="233851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6" r="11020" b="20655"/>
          <a:stretch/>
        </p:blipFill>
        <p:spPr>
          <a:xfrm>
            <a:off x="9315431" y="4407385"/>
            <a:ext cx="2405993" cy="1010069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C372569-084B-1E72-5667-7B2E9E56CFB0}"/>
              </a:ext>
            </a:extLst>
          </p:cNvPr>
          <p:cNvSpPr/>
          <p:nvPr/>
        </p:nvSpPr>
        <p:spPr>
          <a:xfrm>
            <a:off x="444413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Unsatisfactory performances overall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3633B7-A9A3-32F3-BA68-90F67AB4C9C9}"/>
              </a:ext>
            </a:extLst>
          </p:cNvPr>
          <p:cNvSpPr/>
          <p:nvPr/>
        </p:nvSpPr>
        <p:spPr>
          <a:xfrm>
            <a:off x="3475816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Improves KB performance, but there are still too many signals misclassified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35E717B-EF00-40D1-164B-E16B9A69D243}"/>
              </a:ext>
            </a:extLst>
          </p:cNvPr>
          <p:cNvSpPr/>
          <p:nvPr/>
        </p:nvSpPr>
        <p:spPr>
          <a:xfrm>
            <a:off x="6491897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Simple, </a:t>
            </a:r>
            <a:r>
              <a:rPr lang="en-GB" sz="1000" noProof="0" dirty="0">
                <a:solidFill>
                  <a:schemeClr val="tx1"/>
                </a:solidFill>
              </a:rPr>
              <a:t>explainable and probabilistic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Performs similarly to KB classifier, but </a:t>
            </a:r>
            <a:r>
              <a:rPr lang="en-GB" sz="1000" dirty="0">
                <a:solidFill>
                  <a:schemeClr val="tx1"/>
                </a:solidFill>
              </a:rPr>
              <a:t>metrics improves for effective and dangerous</a:t>
            </a: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364641" y="5455299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Capture nonlinear relationships between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Hardly explainable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Best performances overall</a:t>
            </a:r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884B978-18C5-2885-0B4A-2D1961FF7223}"/>
              </a:ext>
            </a:extLst>
          </p:cNvPr>
          <p:cNvSpPr/>
          <p:nvPr/>
        </p:nvSpPr>
        <p:spPr>
          <a:xfrm>
            <a:off x="1080181" y="155640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 Tree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4A296E8-1AE8-8C3C-D408-6140BAF5AC5F}"/>
              </a:ext>
            </a:extLst>
          </p:cNvPr>
          <p:cNvSpPr/>
          <p:nvPr/>
        </p:nvSpPr>
        <p:spPr>
          <a:xfrm>
            <a:off x="5212101" y="155202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9344019" y="1541859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93D77E3-278D-A923-AA3D-1F1D6E26F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107292" y="2054582"/>
            <a:ext cx="3789092" cy="27386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C134AF1-9C12-4F00-B904-B921AFCB4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4201452" y="2054582"/>
            <a:ext cx="3789092" cy="27386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8295616" y="2054582"/>
            <a:ext cx="3789092" cy="2738673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9DA5117-A75B-96A3-AF94-9172A1E06A73}"/>
              </a:ext>
            </a:extLst>
          </p:cNvPr>
          <p:cNvSpPr/>
          <p:nvPr/>
        </p:nvSpPr>
        <p:spPr>
          <a:xfrm>
            <a:off x="107290" y="2316480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58D294D-A62D-38B6-26E5-8F8B2580A173}"/>
              </a:ext>
            </a:extLst>
          </p:cNvPr>
          <p:cNvSpPr/>
          <p:nvPr/>
        </p:nvSpPr>
        <p:spPr>
          <a:xfrm>
            <a:off x="107291" y="275272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1C4EFDD-6F04-3B46-8F1E-0E3D3B41D602}"/>
              </a:ext>
            </a:extLst>
          </p:cNvPr>
          <p:cNvSpPr/>
          <p:nvPr/>
        </p:nvSpPr>
        <p:spPr>
          <a:xfrm>
            <a:off x="107289" y="3395622"/>
            <a:ext cx="840105" cy="17434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AC3B4C0-AF1F-4CFB-6226-554CABCBB706}"/>
              </a:ext>
            </a:extLst>
          </p:cNvPr>
          <p:cNvSpPr/>
          <p:nvPr/>
        </p:nvSpPr>
        <p:spPr>
          <a:xfrm>
            <a:off x="107288" y="3696949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9728616-2C82-4AA5-314A-64BD72C26E72}"/>
              </a:ext>
            </a:extLst>
          </p:cNvPr>
          <p:cNvSpPr/>
          <p:nvPr/>
        </p:nvSpPr>
        <p:spPr>
          <a:xfrm>
            <a:off x="107288" y="307177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2B82B43-08A5-0105-B681-1768658E3A4D}"/>
              </a:ext>
            </a:extLst>
          </p:cNvPr>
          <p:cNvSpPr/>
          <p:nvPr/>
        </p:nvSpPr>
        <p:spPr>
          <a:xfrm>
            <a:off x="107288" y="402171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006729E-68E2-82CE-E3FD-ADA7DAFEEBC8}"/>
              </a:ext>
            </a:extLst>
          </p:cNvPr>
          <p:cNvSpPr/>
          <p:nvPr/>
        </p:nvSpPr>
        <p:spPr>
          <a:xfrm>
            <a:off x="107290" y="28632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21E0FBB-9BEB-9B6F-C85D-39CE4B25733C}"/>
              </a:ext>
            </a:extLst>
          </p:cNvPr>
          <p:cNvSpPr/>
          <p:nvPr/>
        </p:nvSpPr>
        <p:spPr>
          <a:xfrm>
            <a:off x="107288" y="29701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233A8F7-C310-00AD-C1A7-16713AF7096C}"/>
              </a:ext>
            </a:extLst>
          </p:cNvPr>
          <p:cNvSpPr/>
          <p:nvPr/>
        </p:nvSpPr>
        <p:spPr>
          <a:xfrm>
            <a:off x="107287" y="3185624"/>
            <a:ext cx="840105" cy="17434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CF0E20D-8307-CF99-AA2E-70F2A3339CF7}"/>
              </a:ext>
            </a:extLst>
          </p:cNvPr>
          <p:cNvSpPr/>
          <p:nvPr/>
        </p:nvSpPr>
        <p:spPr>
          <a:xfrm>
            <a:off x="107286" y="391714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F8467148-F00F-D04E-16F6-19CC5F1C3EE4}"/>
              </a:ext>
            </a:extLst>
          </p:cNvPr>
          <p:cNvSpPr/>
          <p:nvPr/>
        </p:nvSpPr>
        <p:spPr>
          <a:xfrm>
            <a:off x="107286" y="4127143"/>
            <a:ext cx="840105" cy="397232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8000E652-A4C0-946E-A093-FEF5BB5A7BED}"/>
              </a:ext>
            </a:extLst>
          </p:cNvPr>
          <p:cNvSpPr/>
          <p:nvPr/>
        </p:nvSpPr>
        <p:spPr>
          <a:xfrm>
            <a:off x="107285" y="359230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ED7A2D96-C382-951A-A224-9F4FD96FC9AC}"/>
              </a:ext>
            </a:extLst>
          </p:cNvPr>
          <p:cNvSpPr/>
          <p:nvPr/>
        </p:nvSpPr>
        <p:spPr>
          <a:xfrm>
            <a:off x="107284" y="38033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469134-2DD0-36ED-ED36-021060FB63A5}"/>
              </a:ext>
            </a:extLst>
          </p:cNvPr>
          <p:cNvSpPr/>
          <p:nvPr/>
        </p:nvSpPr>
        <p:spPr>
          <a:xfrm>
            <a:off x="4184307" y="2249805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3BF42F2-6054-47B7-7878-1B89EDC67885}"/>
              </a:ext>
            </a:extLst>
          </p:cNvPr>
          <p:cNvSpPr/>
          <p:nvPr/>
        </p:nvSpPr>
        <p:spPr>
          <a:xfrm>
            <a:off x="4184307" y="2787015"/>
            <a:ext cx="840105" cy="18316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AF0EDB6-26FD-A049-38D1-43AB862ABEE2}"/>
              </a:ext>
            </a:extLst>
          </p:cNvPr>
          <p:cNvSpPr/>
          <p:nvPr/>
        </p:nvSpPr>
        <p:spPr>
          <a:xfrm>
            <a:off x="4184306" y="3300915"/>
            <a:ext cx="840105" cy="1719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80DF063-3B66-C4E7-E010-54E5674267B0}"/>
              </a:ext>
            </a:extLst>
          </p:cNvPr>
          <p:cNvSpPr/>
          <p:nvPr/>
        </p:nvSpPr>
        <p:spPr>
          <a:xfrm>
            <a:off x="4184305" y="389544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3AA5304-64D5-2FD9-69AC-AB16B3988A2B}"/>
              </a:ext>
            </a:extLst>
          </p:cNvPr>
          <p:cNvSpPr/>
          <p:nvPr/>
        </p:nvSpPr>
        <p:spPr>
          <a:xfrm>
            <a:off x="4184304" y="439426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1FAE4D8-5488-5E32-ED8D-1CBCAC053C45}"/>
              </a:ext>
            </a:extLst>
          </p:cNvPr>
          <p:cNvSpPr/>
          <p:nvPr/>
        </p:nvSpPr>
        <p:spPr>
          <a:xfrm>
            <a:off x="4184303" y="34934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2CEE186-694F-6AE9-6677-7C8891D3802E}"/>
              </a:ext>
            </a:extLst>
          </p:cNvPr>
          <p:cNvSpPr/>
          <p:nvPr/>
        </p:nvSpPr>
        <p:spPr>
          <a:xfrm>
            <a:off x="4184302" y="420053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20CB355-4CF8-FD14-B4E2-DE35BBB41530}"/>
              </a:ext>
            </a:extLst>
          </p:cNvPr>
          <p:cNvSpPr/>
          <p:nvPr/>
        </p:nvSpPr>
        <p:spPr>
          <a:xfrm>
            <a:off x="4184301" y="269014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0E2BB90-3A5E-5462-734A-27A26EE3D6FF}"/>
              </a:ext>
            </a:extLst>
          </p:cNvPr>
          <p:cNvSpPr/>
          <p:nvPr/>
        </p:nvSpPr>
        <p:spPr>
          <a:xfrm>
            <a:off x="4184301" y="2992225"/>
            <a:ext cx="840105" cy="288019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E088D8C-3567-57C9-A865-F9C7D2709BD2}"/>
              </a:ext>
            </a:extLst>
          </p:cNvPr>
          <p:cNvSpPr/>
          <p:nvPr/>
        </p:nvSpPr>
        <p:spPr>
          <a:xfrm>
            <a:off x="4184301" y="3590346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7FA7283-0CA6-6822-59E7-FFD3CCC84E83}"/>
              </a:ext>
            </a:extLst>
          </p:cNvPr>
          <p:cNvSpPr/>
          <p:nvPr/>
        </p:nvSpPr>
        <p:spPr>
          <a:xfrm>
            <a:off x="4184300" y="37898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3E672A1B-1BC4-528C-CAC2-4D46D2919305}"/>
              </a:ext>
            </a:extLst>
          </p:cNvPr>
          <p:cNvSpPr/>
          <p:nvPr/>
        </p:nvSpPr>
        <p:spPr>
          <a:xfrm>
            <a:off x="4184299" y="3994843"/>
            <a:ext cx="840105" cy="1813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D6ADF6F-6B50-ACFF-B4AA-2D99FB6D7292}"/>
              </a:ext>
            </a:extLst>
          </p:cNvPr>
          <p:cNvSpPr/>
          <p:nvPr/>
        </p:nvSpPr>
        <p:spPr>
          <a:xfrm>
            <a:off x="4184299" y="429690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75F14E76-81E7-F09C-1BDB-DCF971BBD412}"/>
              </a:ext>
            </a:extLst>
          </p:cNvPr>
          <p:cNvSpPr/>
          <p:nvPr/>
        </p:nvSpPr>
        <p:spPr>
          <a:xfrm>
            <a:off x="4184298" y="36924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8291484" y="2249805"/>
            <a:ext cx="840105" cy="21145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5900C1FE-256D-82C2-E721-D632884D5FA1}"/>
              </a:ext>
            </a:extLst>
          </p:cNvPr>
          <p:cNvSpPr/>
          <p:nvPr/>
        </p:nvSpPr>
        <p:spPr>
          <a:xfrm>
            <a:off x="8291484" y="2592184"/>
            <a:ext cx="840105" cy="716467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87C157B-D7F7-E0CE-AF0F-50E49BC855E1}"/>
              </a:ext>
            </a:extLst>
          </p:cNvPr>
          <p:cNvSpPr/>
          <p:nvPr/>
        </p:nvSpPr>
        <p:spPr>
          <a:xfrm>
            <a:off x="8291484" y="3549348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BFE23E3-5708-9FB0-A78D-2D04655FFE8B}"/>
              </a:ext>
            </a:extLst>
          </p:cNvPr>
          <p:cNvSpPr/>
          <p:nvPr/>
        </p:nvSpPr>
        <p:spPr>
          <a:xfrm>
            <a:off x="8291483" y="3762679"/>
            <a:ext cx="840105" cy="286081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7640AE84-B992-1A92-DD1D-2994E0395A80}"/>
              </a:ext>
            </a:extLst>
          </p:cNvPr>
          <p:cNvSpPr/>
          <p:nvPr/>
        </p:nvSpPr>
        <p:spPr>
          <a:xfrm>
            <a:off x="8291482" y="42904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473F903A-8B2F-04DF-22EF-CDEDCE25859D}"/>
              </a:ext>
            </a:extLst>
          </p:cNvPr>
          <p:cNvSpPr/>
          <p:nvPr/>
        </p:nvSpPr>
        <p:spPr>
          <a:xfrm>
            <a:off x="8291482" y="3649992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8A55C347-F7D5-A011-A878-08E7D94D6FBE}"/>
              </a:ext>
            </a:extLst>
          </p:cNvPr>
          <p:cNvSpPr/>
          <p:nvPr/>
        </p:nvSpPr>
        <p:spPr>
          <a:xfrm>
            <a:off x="8291482" y="4069536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F317979F-B365-8182-7BD9-3ADDC84F0336}"/>
              </a:ext>
            </a:extLst>
          </p:cNvPr>
          <p:cNvSpPr/>
          <p:nvPr/>
        </p:nvSpPr>
        <p:spPr>
          <a:xfrm>
            <a:off x="8291481" y="4399607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16382418-C59D-CDE4-8AEB-01D46EC9AFA2}"/>
              </a:ext>
            </a:extLst>
          </p:cNvPr>
          <p:cNvSpPr/>
          <p:nvPr/>
        </p:nvSpPr>
        <p:spPr>
          <a:xfrm>
            <a:off x="8291480" y="24913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1D7CA55B-18E2-0B3C-985C-F3A9D58534AF}"/>
              </a:ext>
            </a:extLst>
          </p:cNvPr>
          <p:cNvSpPr/>
          <p:nvPr/>
        </p:nvSpPr>
        <p:spPr>
          <a:xfrm>
            <a:off x="8291480" y="3326224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07B5C35-B363-8428-4D8F-CA415842F981}"/>
              </a:ext>
            </a:extLst>
          </p:cNvPr>
          <p:cNvSpPr/>
          <p:nvPr/>
        </p:nvSpPr>
        <p:spPr>
          <a:xfrm>
            <a:off x="169434" y="4861073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Envelope Features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8F7F03D-40F1-EE7A-093E-4AE5A8249AAB}"/>
              </a:ext>
            </a:extLst>
          </p:cNvPr>
          <p:cNvSpPr/>
          <p:nvPr/>
        </p:nvSpPr>
        <p:spPr>
          <a:xfrm>
            <a:off x="174991" y="5277632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Morphological features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15DFABD8-217F-AB5B-68F6-F83111B3B420}"/>
              </a:ext>
            </a:extLst>
          </p:cNvPr>
          <p:cNvSpPr/>
          <p:nvPr/>
        </p:nvSpPr>
        <p:spPr>
          <a:xfrm>
            <a:off x="169434" y="570606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STFT features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54C597F4-181C-5948-7627-C68C226610AF}"/>
              </a:ext>
            </a:extLst>
          </p:cNvPr>
          <p:cNvSpPr/>
          <p:nvPr/>
        </p:nvSpPr>
        <p:spPr>
          <a:xfrm>
            <a:off x="169434" y="597050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Other features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1071DBD9-64D9-0D8A-6731-5FFD6396F530}"/>
              </a:ext>
            </a:extLst>
          </p:cNvPr>
          <p:cNvSpPr/>
          <p:nvPr/>
        </p:nvSpPr>
        <p:spPr>
          <a:xfrm>
            <a:off x="3503915" y="4810828"/>
            <a:ext cx="5184165" cy="1441484"/>
          </a:xfrm>
          <a:prstGeom prst="roundRect">
            <a:avLst>
              <a:gd name="adj" fmla="val 7423"/>
            </a:avLst>
          </a:prstGeom>
          <a:solidFill>
            <a:schemeClr val="accent4">
              <a:lumMod val="40000"/>
              <a:lumOff val="60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noProof="0" dirty="0">
                <a:solidFill>
                  <a:schemeClr val="accent1"/>
                </a:solidFill>
              </a:rPr>
              <a:t>Most common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Cross correlation peak value for TM1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Cross correlation peak time for TM2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Subdominant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First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Minor peak to dominant peak ratio</a:t>
            </a:r>
          </a:p>
          <a:p>
            <a:endParaRPr lang="en-GB" sz="900" noProof="0" dirty="0">
              <a:solidFill>
                <a:srgbClr val="002060"/>
              </a:solidFill>
            </a:endParaRP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740F5923-A89C-3915-562B-D2E225BE47E7}"/>
              </a:ext>
            </a:extLst>
          </p:cNvPr>
          <p:cNvGrpSpPr/>
          <p:nvPr/>
        </p:nvGrpSpPr>
        <p:grpSpPr>
          <a:xfrm>
            <a:off x="6543039" y="5016943"/>
            <a:ext cx="2046304" cy="1067063"/>
            <a:chOff x="5790930" y="5023127"/>
            <a:chExt cx="2046304" cy="1067063"/>
          </a:xfrm>
        </p:grpSpPr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6095997" y="5267174"/>
              <a:ext cx="1741237" cy="529430"/>
            </a:xfrm>
            <a:prstGeom prst="roundRect">
              <a:avLst>
                <a:gd name="adj" fmla="val 7423"/>
              </a:avLst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noProof="0" dirty="0">
                  <a:solidFill>
                    <a:schemeClr val="accent1"/>
                  </a:solidFill>
                </a:rPr>
                <a:t>Envelope and morphological features</a:t>
              </a:r>
              <a:endParaRPr lang="en-GB" sz="900" dirty="0">
                <a:solidFill>
                  <a:srgbClr val="002060"/>
                </a:solidFill>
              </a:endParaRPr>
            </a:p>
          </p:txBody>
        </p:sp>
        <p:sp>
          <p:nvSpPr>
            <p:cNvPr id="57" name="Parentesi graffa chiusa 56">
              <a:extLst>
                <a:ext uri="{FF2B5EF4-FFF2-40B4-BE49-F238E27FC236}">
                  <a16:creationId xmlns:a16="http://schemas.microsoft.com/office/drawing/2014/main" id="{B675ADA5-61CC-434D-287C-3937AF59BA7F}"/>
                </a:ext>
              </a:extLst>
            </p:cNvPr>
            <p:cNvSpPr/>
            <p:nvPr/>
          </p:nvSpPr>
          <p:spPr>
            <a:xfrm>
              <a:off x="5790930" y="5023127"/>
              <a:ext cx="305070" cy="1067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2" grpId="0" animBg="1"/>
      <p:bldP spid="31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EB5-5633-EDDB-69BC-31A96409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C4C9B-C72C-4C1C-8159-B98FE1BB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A6BB38-1097-A883-8351-A8869454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65DF9-A0B2-3CC4-B697-72D4D67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0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11052048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Feature extraction pipeline </a:t>
            </a:r>
            <a:r>
              <a:rPr lang="en-US" sz="1400" dirty="0"/>
              <a:t>defines </a:t>
            </a:r>
            <a:r>
              <a:rPr lang="en-US" sz="1400" b="1" dirty="0"/>
              <a:t>four</a:t>
            </a:r>
            <a:r>
              <a:rPr lang="en-US" sz="1400" dirty="0"/>
              <a:t> families of features:</a:t>
            </a:r>
          </a:p>
          <a:p>
            <a:r>
              <a:rPr lang="en-US" sz="1400" b="1" dirty="0"/>
              <a:t>Envelope features </a:t>
            </a:r>
            <a:r>
              <a:rPr lang="en-US" sz="1400" dirty="0"/>
              <a:t>(active areas of the signal):  These feature are the </a:t>
            </a:r>
            <a:r>
              <a:rPr lang="en-US" sz="1400" i="1" dirty="0"/>
              <a:t>most</a:t>
            </a:r>
            <a:r>
              <a:rPr lang="en-US" sz="1400" dirty="0"/>
              <a:t> </a:t>
            </a:r>
            <a:r>
              <a:rPr lang="en-US" sz="1400" i="1" dirty="0"/>
              <a:t>important</a:t>
            </a:r>
            <a:r>
              <a:rPr lang="en-US" sz="1400" dirty="0"/>
              <a:t> according to the feature importance of the models</a:t>
            </a:r>
          </a:p>
          <a:p>
            <a:r>
              <a:rPr lang="en-US" sz="1400" b="1" dirty="0"/>
              <a:t>Template matching </a:t>
            </a:r>
            <a:r>
              <a:rPr lang="en-US" sz="1400" dirty="0"/>
              <a:t>(signal morphology.): These features cover a </a:t>
            </a:r>
            <a:r>
              <a:rPr lang="en-US" sz="1400" i="1" dirty="0"/>
              <a:t>considerable</a:t>
            </a:r>
            <a:r>
              <a:rPr lang="en-US" sz="1400" dirty="0"/>
              <a:t> role in classification</a:t>
            </a:r>
          </a:p>
          <a:p>
            <a:r>
              <a:rPr lang="en-US" sz="1400" b="1" dirty="0"/>
              <a:t>STFT features</a:t>
            </a:r>
            <a:r>
              <a:rPr lang="en-US" sz="1400" dirty="0"/>
              <a:t> (time-frequency behavior): These features does </a:t>
            </a:r>
            <a:r>
              <a:rPr lang="en-US" sz="1400" i="1" dirty="0"/>
              <a:t>not</a:t>
            </a:r>
            <a:r>
              <a:rPr lang="en-US" sz="1400" dirty="0"/>
              <a:t> have a </a:t>
            </a:r>
            <a:r>
              <a:rPr lang="en-US" sz="1400" i="1" dirty="0"/>
              <a:t>considerable</a:t>
            </a:r>
            <a:r>
              <a:rPr lang="en-US" sz="1400" dirty="0"/>
              <a:t> impact on classification.</a:t>
            </a:r>
          </a:p>
          <a:p>
            <a:r>
              <a:rPr lang="en-US" sz="1400" b="1" dirty="0"/>
              <a:t>Literature inspired features </a:t>
            </a:r>
            <a:r>
              <a:rPr lang="en-US" sz="1400" dirty="0"/>
              <a:t>(signal amplitude and fragmentation): these have the </a:t>
            </a:r>
            <a:r>
              <a:rPr lang="en-US" sz="1400" i="1" dirty="0"/>
              <a:t>lowest</a:t>
            </a:r>
            <a:r>
              <a:rPr lang="en-US" sz="1400" dirty="0"/>
              <a:t> </a:t>
            </a:r>
            <a:r>
              <a:rPr lang="en-US" sz="1400" i="1" dirty="0"/>
              <a:t>impact</a:t>
            </a:r>
            <a:r>
              <a:rPr lang="en-US" sz="1400" dirty="0"/>
              <a:t> on the classification 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Classification</a:t>
            </a:r>
            <a:r>
              <a:rPr lang="en-US" sz="1400" dirty="0"/>
              <a:t> </a:t>
            </a:r>
            <a:r>
              <a:rPr lang="en-US" sz="1400" b="1" dirty="0"/>
              <a:t>phase</a:t>
            </a:r>
            <a:r>
              <a:rPr lang="en-US" sz="1400" dirty="0"/>
              <a:t> led to the following conclusions:</a:t>
            </a:r>
          </a:p>
          <a:p>
            <a:r>
              <a:rPr lang="en-US" sz="1400" b="1" dirty="0"/>
              <a:t>Knowledge-based</a:t>
            </a:r>
            <a:r>
              <a:rPr lang="en-US" sz="1400" dirty="0"/>
              <a:t> classifier is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sufficient</a:t>
            </a:r>
            <a:r>
              <a:rPr lang="en-US" sz="1400" dirty="0"/>
              <a:t> to address properly the problem of classification</a:t>
            </a:r>
          </a:p>
          <a:p>
            <a:r>
              <a:rPr lang="en-US" sz="1400" b="1" dirty="0"/>
              <a:t>MLR</a:t>
            </a:r>
            <a:r>
              <a:rPr lang="en-US" sz="1400" dirty="0"/>
              <a:t> model, due to knowledge-based inherit linearity, does not improve considerably results obtained with the knowledge based classifier</a:t>
            </a:r>
          </a:p>
          <a:p>
            <a:r>
              <a:rPr lang="en-US" sz="1400" b="1" dirty="0"/>
              <a:t>Tree</a:t>
            </a:r>
            <a:r>
              <a:rPr lang="en-US" sz="1400" dirty="0"/>
              <a:t> classifier </a:t>
            </a:r>
            <a:r>
              <a:rPr lang="en-US" sz="1400" b="1" dirty="0"/>
              <a:t>outperforms</a:t>
            </a:r>
            <a:r>
              <a:rPr lang="en-US" sz="1400" dirty="0"/>
              <a:t> the performances of both previous models because can </a:t>
            </a:r>
            <a:r>
              <a:rPr lang="en-US" sz="1400" i="1" dirty="0"/>
              <a:t>capture</a:t>
            </a:r>
            <a:r>
              <a:rPr lang="en-US" sz="1400" dirty="0"/>
              <a:t> more </a:t>
            </a:r>
            <a:r>
              <a:rPr lang="en-US" sz="1400" i="1" dirty="0"/>
              <a:t>deeper</a:t>
            </a:r>
            <a:r>
              <a:rPr lang="en-US" sz="1400" dirty="0"/>
              <a:t> </a:t>
            </a:r>
            <a:r>
              <a:rPr lang="en-US" sz="1400" b="1" dirty="0"/>
              <a:t>relationships</a:t>
            </a:r>
            <a:r>
              <a:rPr lang="en-US" sz="1400" dirty="0"/>
              <a:t> between features</a:t>
            </a:r>
          </a:p>
          <a:p>
            <a:r>
              <a:rPr lang="en-US" sz="1400" b="1" dirty="0"/>
              <a:t>SVM</a:t>
            </a:r>
            <a:r>
              <a:rPr lang="en-US" sz="1400" dirty="0"/>
              <a:t> classifier, </a:t>
            </a:r>
            <a:r>
              <a:rPr lang="en-US" sz="1400" b="1" dirty="0"/>
              <a:t>despite</a:t>
            </a:r>
            <a:r>
              <a:rPr lang="en-US" sz="1400" dirty="0"/>
              <a:t> its </a:t>
            </a:r>
            <a:r>
              <a:rPr lang="en-US" sz="1400" b="1" dirty="0"/>
              <a:t>complexity</a:t>
            </a:r>
            <a:r>
              <a:rPr lang="en-US" sz="1400" dirty="0"/>
              <a:t> and lower explainability, </a:t>
            </a:r>
            <a:r>
              <a:rPr lang="en-US" sz="1400" b="1" dirty="0"/>
              <a:t>reaches</a:t>
            </a:r>
            <a:r>
              <a:rPr lang="en-US" sz="1400" dirty="0"/>
              <a:t> the </a:t>
            </a:r>
            <a:r>
              <a:rPr lang="en-US" sz="1400" b="1" dirty="0"/>
              <a:t>highest</a:t>
            </a:r>
            <a:r>
              <a:rPr lang="en-US" sz="1400" dirty="0"/>
              <a:t> </a:t>
            </a:r>
            <a:r>
              <a:rPr lang="en-US" sz="1400" i="1" dirty="0"/>
              <a:t>performances</a:t>
            </a:r>
            <a:r>
              <a:rPr lang="en-US" sz="1400" dirty="0"/>
              <a:t>, even in terms of dangerousness of misclassification errors</a:t>
            </a:r>
          </a:p>
          <a:p>
            <a:pPr marL="0" indent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7CC9-A502-4A49-FA21-20EFD5C9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494FF-5AEF-98CA-63A3-E8058704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D178B1-4A2E-0A23-563F-CAFF47F0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0FC53A-3089-429E-39DF-84C64EBF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recap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0" y="2524335"/>
            <a:ext cx="3126621" cy="27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6CFC44F8-BBD5-60C5-91DF-D554476656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4" t="41568" r="14972" b="37955"/>
          <a:stretch/>
        </p:blipFill>
        <p:spPr>
          <a:xfrm>
            <a:off x="3735832" y="1693579"/>
            <a:ext cx="1088390" cy="1435657"/>
          </a:xfrm>
          <a:prstGeom prst="rect">
            <a:avLst/>
          </a:prstGeom>
        </p:spPr>
      </p:pic>
      <p:pic>
        <p:nvPicPr>
          <p:cNvPr id="9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429770E-EBD3-67B0-4CA2-8E8EE03B3F9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0" t="66704" r="24870" b="5941"/>
          <a:stretch/>
        </p:blipFill>
        <p:spPr>
          <a:xfrm>
            <a:off x="3735832" y="4866083"/>
            <a:ext cx="1088390" cy="1435657"/>
          </a:xfrm>
          <a:prstGeom prst="rect">
            <a:avLst/>
          </a:prstGeom>
        </p:spPr>
      </p:pic>
      <p:pic>
        <p:nvPicPr>
          <p:cNvPr id="10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A6DA5FF-EADB-5FFE-E1E5-BF231D01A1E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5" r="29332" b="59081"/>
          <a:stretch/>
        </p:blipFill>
        <p:spPr>
          <a:xfrm>
            <a:off x="3735832" y="3279831"/>
            <a:ext cx="1088390" cy="143565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endCxn id="8" idx="1"/>
          </p:cNvCxnSpPr>
          <p:nvPr/>
        </p:nvCxnSpPr>
        <p:spPr>
          <a:xfrm flipV="1">
            <a:off x="1925574" y="2411408"/>
            <a:ext cx="1810258" cy="1429072"/>
          </a:xfrm>
          <a:prstGeom prst="bentConnector3">
            <a:avLst>
              <a:gd name="adj1" fmla="val 24239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98726" y="3997659"/>
            <a:ext cx="17371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42694" y="4274691"/>
            <a:ext cx="1993138" cy="13092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4952240" y="221852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4952240" y="3844752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4952240" y="5431004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43" idx="0"/>
          </p:cNvCxnSpPr>
          <p:nvPr/>
        </p:nvCxnSpPr>
        <p:spPr>
          <a:xfrm>
            <a:off x="6172200" y="2371428"/>
            <a:ext cx="1796796" cy="860020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1" idx="3"/>
            <a:endCxn id="43" idx="1"/>
          </p:cNvCxnSpPr>
          <p:nvPr/>
        </p:nvCxnSpPr>
        <p:spPr>
          <a:xfrm>
            <a:off x="6172200" y="3997659"/>
            <a:ext cx="1031047" cy="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2" idx="3"/>
            <a:endCxn id="43" idx="2"/>
          </p:cNvCxnSpPr>
          <p:nvPr/>
        </p:nvCxnSpPr>
        <p:spPr>
          <a:xfrm flipV="1">
            <a:off x="6172200" y="4763869"/>
            <a:ext cx="1796796" cy="820042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59676ECA-08B9-09E8-53F5-6B0D4E7B9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247" y="3231448"/>
            <a:ext cx="1531497" cy="1532421"/>
          </a:xfrm>
          <a:prstGeom prst="rect">
            <a:avLst/>
          </a:prstGeom>
        </p:spPr>
      </p:pic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9294D4C1-7991-E751-2727-E6FC3BD034E3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8734744" y="3993019"/>
            <a:ext cx="706812" cy="464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19B369A-A3E1-3021-E738-213C9AA293FB}"/>
              </a:ext>
            </a:extLst>
          </p:cNvPr>
          <p:cNvSpPr/>
          <p:nvPr/>
        </p:nvSpPr>
        <p:spPr>
          <a:xfrm>
            <a:off x="9441556" y="3711347"/>
            <a:ext cx="1320932" cy="5633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PREDICTION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441556" y="4615315"/>
            <a:ext cx="2276783" cy="1121503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Cleaning</a:t>
            </a:r>
            <a:r>
              <a:rPr lang="en-GB" sz="1200" noProof="0" dirty="0">
                <a:solidFill>
                  <a:schemeClr val="tx1"/>
                </a:solidFill>
              </a:rPr>
              <a:t> from </a:t>
            </a:r>
            <a:r>
              <a:rPr lang="en-GB" sz="1200" b="1" noProof="0" dirty="0">
                <a:solidFill>
                  <a:schemeClr val="tx1"/>
                </a:solidFill>
              </a:rPr>
              <a:t>unclear</a:t>
            </a:r>
            <a:r>
              <a:rPr lang="en-GB" sz="1200" noProof="0" dirty="0">
                <a:solidFill>
                  <a:schemeClr val="tx1"/>
                </a:solidFill>
              </a:rPr>
              <a:t> traces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</a:rPr>
              <a:t>Doubled</a:t>
            </a:r>
            <a:r>
              <a:rPr lang="en-GB" sz="1200" dirty="0">
                <a:solidFill>
                  <a:schemeClr val="tx1"/>
                </a:solidFill>
              </a:rPr>
              <a:t> subject (subject 5)  and signals </a:t>
            </a:r>
            <a:r>
              <a:rPr lang="en-GB" sz="1200" b="1" dirty="0">
                <a:solidFill>
                  <a:schemeClr val="tx1"/>
                </a:solidFill>
              </a:rPr>
              <a:t>removal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Traces </a:t>
            </a:r>
            <a:r>
              <a:rPr lang="en-GB" sz="1200" b="1" dirty="0">
                <a:solidFill>
                  <a:schemeClr val="tx1"/>
                </a:solidFill>
              </a:rPr>
              <a:t>alignment</a:t>
            </a:r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5018025" y="2600226"/>
            <a:ext cx="108839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5018025" y="4221756"/>
            <a:ext cx="1077975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5018025" y="5808008"/>
            <a:ext cx="108839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</a:t>
            </a:r>
          </a:p>
        </p:txBody>
      </p:sp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5" grpId="0" animBg="1"/>
      <p:bldP spid="7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E587-F624-18D0-6624-4DAD030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5DAB6-10DB-99EF-90A0-81961259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10F07-2624-F271-DFAB-E668925B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541900-710B-1757-94E2-27EFC918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extraction pipeline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DAB19777-4A53-7FD5-0AB4-E85E3F2A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3682389" y="1490351"/>
            <a:ext cx="4183258" cy="113063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351924" y="2866695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C634A882-C85F-B18B-BC70-0BCD07D1D6AA}"/>
              </a:ext>
            </a:extLst>
          </p:cNvPr>
          <p:cNvSpPr/>
          <p:nvPr/>
        </p:nvSpPr>
        <p:spPr>
          <a:xfrm>
            <a:off x="5818124" y="2659305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1048513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923529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743681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1214652" y="4151690"/>
            <a:ext cx="1546836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5000232" y="4151690"/>
            <a:ext cx="1779023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A7ADA-564E-57B6-B701-FF9A41F042AA}"/>
              </a:ext>
            </a:extLst>
          </p:cNvPr>
          <p:cNvSpPr/>
          <p:nvPr/>
        </p:nvSpPr>
        <p:spPr>
          <a:xfrm>
            <a:off x="8797537" y="4151690"/>
            <a:ext cx="1832879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3800283" y="1633289"/>
            <a:ext cx="303910" cy="3875017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647866" y="1660721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889745" y="3418842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694434" y="5009991"/>
            <a:ext cx="2444494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Literature inspired </a:t>
            </a:r>
            <a:r>
              <a:rPr lang="en-GB" sz="1600" b="1" noProof="0" dirty="0">
                <a:solidFill>
                  <a:schemeClr val="bg2">
                    <a:lumMod val="50000"/>
                  </a:schemeClr>
                </a:solidFill>
              </a:rPr>
              <a:t>[1]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3143263" y="5367649"/>
            <a:ext cx="1546836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Maximum amplitude and signal fragmentation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107640" y="3227884"/>
            <a:ext cx="1591149" cy="1973065"/>
          </a:xfrm>
          <a:prstGeom prst="bentConnector3">
            <a:avLst>
              <a:gd name="adj1" fmla="val 996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57B48B4-2D00-449E-9AAD-ACF2D192385C}"/>
              </a:ext>
            </a:extLst>
          </p:cNvPr>
          <p:cNvSpPr txBox="1"/>
          <p:nvPr/>
        </p:nvSpPr>
        <p:spPr>
          <a:xfrm>
            <a:off x="537703" y="6362726"/>
            <a:ext cx="1084732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effectLst/>
              </a:rPr>
              <a:t>[1] G. Baldazzi, M. Orrù, G. Viola, e D. Pani, «Computer-</a:t>
            </a:r>
            <a:r>
              <a:rPr lang="it-IT" sz="1050" dirty="0" err="1">
                <a:effectLst/>
              </a:rPr>
              <a:t>aided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detection</a:t>
            </a:r>
            <a:r>
              <a:rPr lang="it-IT" sz="1050" dirty="0">
                <a:effectLst/>
              </a:rPr>
              <a:t> of </a:t>
            </a:r>
            <a:r>
              <a:rPr lang="it-IT" sz="1050" dirty="0" err="1">
                <a:effectLst/>
              </a:rPr>
              <a:t>arrhythmogenic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sites</a:t>
            </a:r>
            <a:r>
              <a:rPr lang="it-IT" sz="1050" dirty="0">
                <a:effectLst/>
              </a:rPr>
              <a:t> in post-</a:t>
            </a:r>
            <a:r>
              <a:rPr lang="it-IT" sz="1050" dirty="0" err="1">
                <a:effectLst/>
              </a:rPr>
              <a:t>ischemic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ventricular</a:t>
            </a:r>
            <a:r>
              <a:rPr lang="it-IT" sz="1050" dirty="0">
                <a:effectLst/>
              </a:rPr>
              <a:t> </a:t>
            </a:r>
            <a:r>
              <a:rPr lang="it-IT" sz="1050" dirty="0" err="1">
                <a:effectLst/>
              </a:rPr>
              <a:t>tachycardia</a:t>
            </a:r>
            <a:r>
              <a:rPr lang="it-IT" sz="1050" dirty="0">
                <a:effectLst/>
              </a:rPr>
              <a:t>», </a:t>
            </a:r>
            <a:r>
              <a:rPr lang="it-IT" sz="1050" i="1" dirty="0">
                <a:effectLst/>
              </a:rPr>
              <a:t>Sci Rep</a:t>
            </a:r>
            <a:r>
              <a:rPr lang="it-IT" sz="1050" dirty="0">
                <a:effectLst/>
              </a:rPr>
              <a:t>, vol. 13, fasc. 1, p. 6906, apr. 2023, </a:t>
            </a:r>
            <a:r>
              <a:rPr lang="it-IT" sz="1050" dirty="0" err="1">
                <a:effectLst/>
              </a:rPr>
              <a:t>doi</a:t>
            </a:r>
            <a:r>
              <a:rPr lang="it-IT" sz="1050" dirty="0">
                <a:effectLst/>
              </a:rPr>
              <a:t>: </a:t>
            </a:r>
            <a:r>
              <a:rPr lang="it-IT" sz="1050" dirty="0">
                <a:effectLst/>
                <a:hlinkClick r:id="rId4"/>
              </a:rPr>
              <a:t>10.1038/s41598-023-33866-w</a:t>
            </a:r>
            <a:r>
              <a:rPr lang="it-IT" sz="105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909" y="2752345"/>
                <a:ext cx="4957875" cy="2660904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6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b="0" dirty="0"/>
              </a:p>
              <a:p>
                <a:pPr marL="0" indent="0">
                  <a:buNone/>
                </a:pPr>
                <a:r>
                  <a:rPr lang="en-US" sz="1200" dirty="0"/>
                  <a:t>Where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200" dirty="0"/>
                  <a:t>The </a:t>
                </a:r>
                <a:r>
                  <a:rPr lang="en-US" sz="1200" b="1" dirty="0"/>
                  <a:t>proposed</a:t>
                </a:r>
                <a:r>
                  <a:rPr lang="en-US" sz="1200" dirty="0"/>
                  <a:t> </a:t>
                </a:r>
                <a:r>
                  <a:rPr lang="en-US" sz="1200" b="1" dirty="0"/>
                  <a:t>analysis</a:t>
                </a:r>
                <a:r>
                  <a:rPr lang="en-US" sz="1200" dirty="0"/>
                  <a:t> pipeline is made </a:t>
                </a:r>
                <a:r>
                  <a:rPr lang="en-US" sz="1200" b="1" dirty="0"/>
                  <a:t>of 3 main steps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10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10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20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200" b="1" dirty="0"/>
                  <a:t>Envelope derivative computing</a:t>
                </a:r>
                <a:r>
                  <a:rPr lang="en-US" sz="120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200" dirty="0"/>
              </a:p>
              <a:p>
                <a:pPr>
                  <a:buFont typeface="+mj-lt"/>
                  <a:buAutoNum type="arabicPeriod"/>
                </a:pPr>
                <a:r>
                  <a:rPr lang="en-GB" sz="1200" b="1" dirty="0"/>
                  <a:t>Derivative thresholding</a:t>
                </a:r>
                <a:r>
                  <a:rPr lang="en-GB" sz="120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200" b="1" dirty="0"/>
                  <a:t>Time thresholds of active areas definition</a:t>
                </a:r>
                <a:endParaRPr lang="en-GB" sz="1200" dirty="0"/>
              </a:p>
              <a:p>
                <a:pPr>
                  <a:buFont typeface="+mj-lt"/>
                  <a:buAutoNum type="arabicPeriod"/>
                </a:pPr>
                <a:endParaRPr lang="en-US" sz="400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909" y="2752345"/>
                <a:ext cx="4957875" cy="2660904"/>
              </a:xfrm>
              <a:blipFill>
                <a:blip r:embed="rId3"/>
                <a:stretch>
                  <a:fillRect l="-1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495544" y="171976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F2396DB-F8E3-8893-F02F-375B5568F1B8}"/>
              </a:ext>
            </a:extLst>
          </p:cNvPr>
          <p:cNvSpPr/>
          <p:nvPr/>
        </p:nvSpPr>
        <p:spPr>
          <a:xfrm>
            <a:off x="787613" y="1517904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Active area</a:t>
            </a:r>
            <a:r>
              <a:rPr lang="en-GB" sz="1600" dirty="0">
                <a:solidFill>
                  <a:schemeClr val="tx1"/>
                </a:solidFill>
              </a:rPr>
              <a:t>: portion of signal with electrical activity characterised by peaks presence</a:t>
            </a:r>
            <a:endParaRPr lang="en-GB" sz="16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82" y="1605757"/>
            <a:ext cx="4957875" cy="4054379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Starting from active areas definition the following features have been computed: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Signal and envelope peaks absolute values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magnitude</a:t>
            </a:r>
            <a:r>
              <a:rPr lang="en-US" sz="1400" dirty="0"/>
              <a:t>: Dominant, Subdominant, Minor 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occurrence</a:t>
            </a:r>
            <a:r>
              <a:rPr lang="en-US" sz="1400" dirty="0"/>
              <a:t>: First, Second, Third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Duration of active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within signal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Ratios between couple of features</a:t>
            </a:r>
          </a:p>
          <a:p>
            <a:pPr marL="742950" lvl="1" indent="-285750"/>
            <a:r>
              <a:rPr lang="en-US" sz="1400" dirty="0"/>
              <a:t>Atrio to ventricular ratio, subdominant to dominant ratio…</a:t>
            </a:r>
          </a:p>
          <a:p>
            <a:pPr>
              <a:buFont typeface="+mj-lt"/>
              <a:buAutoNum type="arabicPeriod"/>
            </a:pPr>
            <a:endParaRPr lang="en-US" sz="600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0AA28BA-9653-1CF3-73E9-AFF20CA8A813}"/>
              </a:ext>
            </a:extLst>
          </p:cNvPr>
          <p:cNvGrpSpPr/>
          <p:nvPr/>
        </p:nvGrpSpPr>
        <p:grpSpPr>
          <a:xfrm>
            <a:off x="5605272" y="1671811"/>
            <a:ext cx="6389954" cy="3774325"/>
            <a:chOff x="269748" y="2697378"/>
            <a:chExt cx="6121400" cy="3808616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45FC9BE-D909-3274-C086-D146E3694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4F144CF-DDA7-7989-D913-5E9962ECFBCB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266E3474-D0D6-B582-BF39-B5AA8A29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47812EDA-B751-9499-7BA9-457EEBFF000A}"/>
              </a:ext>
            </a:extLst>
          </p:cNvPr>
          <p:cNvSpPr/>
          <p:nvPr/>
        </p:nvSpPr>
        <p:spPr>
          <a:xfrm>
            <a:off x="8011668" y="3326300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987439FE-DBAA-8742-1303-BF2A1870A628}"/>
              </a:ext>
            </a:extLst>
          </p:cNvPr>
          <p:cNvSpPr/>
          <p:nvPr/>
        </p:nvSpPr>
        <p:spPr>
          <a:xfrm>
            <a:off x="8464529" y="3931549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00057F7C-6850-631D-B205-07E46321E1F9}"/>
              </a:ext>
            </a:extLst>
          </p:cNvPr>
          <p:cNvSpPr/>
          <p:nvPr/>
        </p:nvSpPr>
        <p:spPr>
          <a:xfrm>
            <a:off x="9002808" y="2710539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74F71A9-3CF2-5F98-DB33-04D806EDD6D4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3D2B421-C794-1008-B258-117766EB8C67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8D80A6C-9526-9D14-796F-16E8E6C725AD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2F84BAA-FA77-0C71-A3FF-D05A30007BAF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4611708-E384-76FF-1E55-7407DBDDCE94}"/>
              </a:ext>
            </a:extLst>
          </p:cNvPr>
          <p:cNvSpPr/>
          <p:nvPr/>
        </p:nvSpPr>
        <p:spPr>
          <a:xfrm>
            <a:off x="650240" y="2148840"/>
            <a:ext cx="650240" cy="203200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6F4B694-53BB-0BF0-AD2A-28C9F1C4EF05}"/>
              </a:ext>
            </a:extLst>
          </p:cNvPr>
          <p:cNvSpPr/>
          <p:nvPr/>
        </p:nvSpPr>
        <p:spPr>
          <a:xfrm>
            <a:off x="2133874" y="2481580"/>
            <a:ext cx="457035" cy="203200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8CBEF2-E7F5-25B7-E88F-9372AACF9989}"/>
              </a:ext>
            </a:extLst>
          </p:cNvPr>
          <p:cNvSpPr/>
          <p:nvPr/>
        </p:nvSpPr>
        <p:spPr>
          <a:xfrm>
            <a:off x="650240" y="3987278"/>
            <a:ext cx="683260" cy="203200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82BD37C-DFA6-EEF7-15A4-AB1F527EDAD1}"/>
              </a:ext>
            </a:extLst>
          </p:cNvPr>
          <p:cNvGrpSpPr/>
          <p:nvPr/>
        </p:nvGrpSpPr>
        <p:grpSpPr>
          <a:xfrm>
            <a:off x="119838" y="2434305"/>
            <a:ext cx="4007089" cy="2433844"/>
            <a:chOff x="269748" y="2697378"/>
            <a:chExt cx="6121400" cy="3808616"/>
          </a:xfrm>
        </p:grpSpPr>
        <p:pic>
          <p:nvPicPr>
            <p:cNvPr id="11" name="Immagine 1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BA45460-991F-61FA-4CDF-758CF329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F61B6C3-3CB3-8D93-71E1-986088D85356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D0B8FA4-2C5F-E39A-27E0-830F7037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0E464A10-F096-14BE-7FFE-A958E9845FFC}"/>
              </a:ext>
            </a:extLst>
          </p:cNvPr>
          <p:cNvSpPr/>
          <p:nvPr/>
        </p:nvSpPr>
        <p:spPr>
          <a:xfrm>
            <a:off x="1607820" y="3496960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4EFF778-ED05-8780-D52C-F434E4CAD30F}"/>
              </a:ext>
            </a:extLst>
          </p:cNvPr>
          <p:cNvSpPr/>
          <p:nvPr/>
        </p:nvSpPr>
        <p:spPr>
          <a:xfrm>
            <a:off x="1897486" y="38648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CB6D18C-FAAA-EFB1-311B-6DFAF4F59D1D}"/>
              </a:ext>
            </a:extLst>
          </p:cNvPr>
          <p:cNvSpPr/>
          <p:nvPr/>
        </p:nvSpPr>
        <p:spPr>
          <a:xfrm>
            <a:off x="2233065" y="3095442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18E90A84-AA0D-C2CE-D3EC-016A2BE6727E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76F768A-1911-15C0-EC6A-8A6759D3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746B8D92-9EE5-FD8A-BF64-60002E27A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9C112C2-0D9D-E19C-9A9F-6F0C8C5555FC}"/>
              </a:ext>
            </a:extLst>
          </p:cNvPr>
          <p:cNvSpPr/>
          <p:nvPr/>
        </p:nvSpPr>
        <p:spPr>
          <a:xfrm>
            <a:off x="11335972" y="2747208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60B6E61A-A9B6-E31F-2FA8-A175CFBF163A}"/>
              </a:ext>
            </a:extLst>
          </p:cNvPr>
          <p:cNvSpPr/>
          <p:nvPr/>
        </p:nvSpPr>
        <p:spPr>
          <a:xfrm>
            <a:off x="7677912" y="4868149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F9A5A68-03CB-B118-3C88-B1265DF88A0E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Dominant peak value and time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0325EBE-C108-B499-1F93-44F6EC6BD1F1}"/>
              </a:ext>
            </a:extLst>
          </p:cNvPr>
          <p:cNvGrpSpPr/>
          <p:nvPr/>
        </p:nvGrpSpPr>
        <p:grpSpPr>
          <a:xfrm>
            <a:off x="4405997" y="2327865"/>
            <a:ext cx="7612597" cy="3107214"/>
            <a:chOff x="4526338" y="2351766"/>
            <a:chExt cx="7612597" cy="3107214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DA59698-043F-AE79-F9B2-66A7616A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633E5C3-7FB6-D773-724E-9E75603F6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CEBA5CC-DD47-B478-36A7-BED92154194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Subdominant</a:t>
            </a:r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 peak value and time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7627CD2-ACF8-571F-382D-ECAB902640B1}"/>
              </a:ext>
            </a:extLst>
          </p:cNvPr>
          <p:cNvSpPr/>
          <p:nvPr/>
        </p:nvSpPr>
        <p:spPr>
          <a:xfrm>
            <a:off x="7402319" y="4478128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DB10C2BC-77A7-EAD4-B2FC-E5037E5F026B}"/>
              </a:ext>
            </a:extLst>
          </p:cNvPr>
          <p:cNvSpPr/>
          <p:nvPr/>
        </p:nvSpPr>
        <p:spPr>
          <a:xfrm>
            <a:off x="11129374" y="3881471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DA04256A-A255-8B27-DA09-BCEFC25BFA17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Minor</a:t>
            </a:r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 peak value and time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B28976E-554C-5A31-41D3-5BAD8ADF2C9F}"/>
              </a:ext>
            </a:extLst>
          </p:cNvPr>
          <p:cNvGrpSpPr/>
          <p:nvPr/>
        </p:nvGrpSpPr>
        <p:grpSpPr>
          <a:xfrm>
            <a:off x="4352429" y="2431331"/>
            <a:ext cx="7612597" cy="3107214"/>
            <a:chOff x="4526338" y="2351766"/>
            <a:chExt cx="7612597" cy="3107214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F957223E-DD0E-1D43-0D1C-5520C42F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7ECA661A-DB0E-C40D-C1C7-4C1F7F1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48" name="Ovale 47">
            <a:extLst>
              <a:ext uri="{FF2B5EF4-FFF2-40B4-BE49-F238E27FC236}">
                <a16:creationId xmlns:a16="http://schemas.microsoft.com/office/drawing/2014/main" id="{6792A81D-F70E-4FDD-570C-79C61562BC57}"/>
              </a:ext>
            </a:extLst>
          </p:cNvPr>
          <p:cNvSpPr/>
          <p:nvPr/>
        </p:nvSpPr>
        <p:spPr>
          <a:xfrm>
            <a:off x="7332085" y="4393483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69414F-A13D-415C-87EB-11074B4A9416}"/>
              </a:ext>
            </a:extLst>
          </p:cNvPr>
          <p:cNvSpPr/>
          <p:nvPr/>
        </p:nvSpPr>
        <p:spPr>
          <a:xfrm>
            <a:off x="11200578" y="3640696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  <p:bldP spid="27" grpId="0" animBg="1"/>
      <p:bldP spid="27" grpId="1" animBg="1"/>
      <p:bldP spid="29" grpId="0" animBg="1"/>
      <p:bldP spid="29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4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7192</TotalTime>
  <Words>1637</Words>
  <Application>Microsoft Office PowerPoint</Application>
  <PresentationFormat>Widescreen</PresentationFormat>
  <Paragraphs>319</Paragraphs>
  <Slides>27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Problem statement: recap </vt:lpstr>
      <vt:lpstr>Outline </vt:lpstr>
      <vt:lpstr>Feature extraction pipeline overview</vt:lpstr>
      <vt:lpstr>Envelope definition</vt:lpstr>
      <vt:lpstr>Envelope features</vt:lpstr>
      <vt:lpstr>Envelope feature extraction: examples of features</vt:lpstr>
      <vt:lpstr>Template matching definition </vt:lpstr>
      <vt:lpstr>Template matching features </vt:lpstr>
      <vt:lpstr>TM feature extraction: examples of features</vt:lpstr>
      <vt:lpstr>STFT definition</vt:lpstr>
      <vt:lpstr>STFT features definition</vt:lpstr>
      <vt:lpstr>STFT feature extraction: examples of features</vt:lpstr>
      <vt:lpstr>Outline </vt:lpstr>
      <vt:lpstr>Feature correlation analysis</vt:lpstr>
      <vt:lpstr>Knowledge based classifier </vt:lpstr>
      <vt:lpstr>Knowledge based classifier performance</vt:lpstr>
      <vt:lpstr>Machine learning approaches</vt:lpstr>
      <vt:lpstr>Tree classifier – optimal subset of features</vt:lpstr>
      <vt:lpstr>MLR classifier – optimal subset of features</vt:lpstr>
      <vt:lpstr>SVM classifier – optimal subset of features</vt:lpstr>
      <vt:lpstr>Model comparison: perfomance</vt:lpstr>
      <vt:lpstr>Model comparison: feature importance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205</cp:revision>
  <dcterms:created xsi:type="dcterms:W3CDTF">2024-05-22T12:11:36Z</dcterms:created>
  <dcterms:modified xsi:type="dcterms:W3CDTF">2025-02-07T08:28:48Z</dcterms:modified>
</cp:coreProperties>
</file>